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  <p:sldMasterId id="2147483654" r:id="rId8"/>
    <p:sldMasterId id="2147483656" r:id="rId9"/>
    <p:sldMasterId id="2147483658" r:id="rId10"/>
    <p:sldMasterId id="2147483660" r:id="rId11"/>
    <p:sldMasterId id="2147483661" r:id="rId12"/>
    <p:sldMasterId id="2147483663" r:id="rId13"/>
    <p:sldMasterId id="2147483665" r:id="rId14"/>
    <p:sldMasterId id="2147483667" r:id="rId15"/>
    <p:sldMasterId id="2147483669" r:id="rId16"/>
    <p:sldMasterId id="2147483671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</p:sldIdLst>
  <p:sldSz cy="6858000" cx="9144000"/>
  <p:notesSz cx="6858000" cy="9144000"/>
  <p:embeddedFontLst>
    <p:embeddedFont>
      <p:font typeface="Garamond"/>
      <p:regular r:id="rId55"/>
      <p:bold r:id="rId56"/>
      <p:italic r:id="rId57"/>
      <p:boldItalic r:id="rId58"/>
    </p:embeddedFont>
    <p:embeddedFont>
      <p:font typeface="Tahoma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1" roundtripDataSignature="AMtx7mgmwdxP1EtLwo2tOsij3hSY6oSX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9F1CB6-B39A-4E22-8A07-15D902D4F7D5}">
  <a:tblStyle styleId="{3F9F1CB6-B39A-4E22-8A07-15D902D4F7D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2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6" Type="http://schemas.openxmlformats.org/officeDocument/2006/relationships/slide" Target="slides/slide28.xml"/><Relationship Id="rId45" Type="http://schemas.openxmlformats.org/officeDocument/2006/relationships/slide" Target="slides/slide27.xml"/><Relationship Id="rId1" Type="http://schemas.openxmlformats.org/officeDocument/2006/relationships/theme" Target="theme/theme10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0.xml"/><Relationship Id="rId47" Type="http://schemas.openxmlformats.org/officeDocument/2006/relationships/slide" Target="slides/slide29.xml"/><Relationship Id="rId49" Type="http://schemas.openxmlformats.org/officeDocument/2006/relationships/slide" Target="slides/slide3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3.xml"/><Relationship Id="rId30" Type="http://schemas.openxmlformats.org/officeDocument/2006/relationships/slide" Target="slides/slide12.xml"/><Relationship Id="rId33" Type="http://schemas.openxmlformats.org/officeDocument/2006/relationships/slide" Target="slides/slide15.xml"/><Relationship Id="rId32" Type="http://schemas.openxmlformats.org/officeDocument/2006/relationships/slide" Target="slides/slide14.xml"/><Relationship Id="rId35" Type="http://schemas.openxmlformats.org/officeDocument/2006/relationships/slide" Target="slides/slide17.xml"/><Relationship Id="rId34" Type="http://schemas.openxmlformats.org/officeDocument/2006/relationships/slide" Target="slides/slide16.xml"/><Relationship Id="rId37" Type="http://schemas.openxmlformats.org/officeDocument/2006/relationships/slide" Target="slides/slide19.xml"/><Relationship Id="rId36" Type="http://schemas.openxmlformats.org/officeDocument/2006/relationships/slide" Target="slides/slide18.xml"/><Relationship Id="rId39" Type="http://schemas.openxmlformats.org/officeDocument/2006/relationships/slide" Target="slides/slide21.xml"/><Relationship Id="rId38" Type="http://schemas.openxmlformats.org/officeDocument/2006/relationships/slide" Target="slides/slide20.xml"/><Relationship Id="rId61" Type="http://customschemas.google.com/relationships/presentationmetadata" Target="metadata"/><Relationship Id="rId20" Type="http://schemas.openxmlformats.org/officeDocument/2006/relationships/slide" Target="slides/slide2.xml"/><Relationship Id="rId22" Type="http://schemas.openxmlformats.org/officeDocument/2006/relationships/slide" Target="slides/slide4.xml"/><Relationship Id="rId21" Type="http://schemas.openxmlformats.org/officeDocument/2006/relationships/slide" Target="slides/slide3.xml"/><Relationship Id="rId24" Type="http://schemas.openxmlformats.org/officeDocument/2006/relationships/slide" Target="slides/slide6.xml"/><Relationship Id="rId23" Type="http://schemas.openxmlformats.org/officeDocument/2006/relationships/slide" Target="slides/slide5.xml"/><Relationship Id="rId60" Type="http://schemas.openxmlformats.org/officeDocument/2006/relationships/font" Target="fonts/Tahoma-bold.fntdata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9" Type="http://schemas.openxmlformats.org/officeDocument/2006/relationships/slide" Target="slides/slide11.xml"/><Relationship Id="rId51" Type="http://schemas.openxmlformats.org/officeDocument/2006/relationships/slide" Target="slides/slide33.xml"/><Relationship Id="rId50" Type="http://schemas.openxmlformats.org/officeDocument/2006/relationships/slide" Target="slides/slide32.xml"/><Relationship Id="rId53" Type="http://schemas.openxmlformats.org/officeDocument/2006/relationships/slide" Target="slides/slide35.xml"/><Relationship Id="rId52" Type="http://schemas.openxmlformats.org/officeDocument/2006/relationships/slide" Target="slides/slide34.xml"/><Relationship Id="rId11" Type="http://schemas.openxmlformats.org/officeDocument/2006/relationships/slideMaster" Target="slideMasters/slideMaster7.xml"/><Relationship Id="rId55" Type="http://schemas.openxmlformats.org/officeDocument/2006/relationships/font" Target="fonts/Garamond-regular.fntdata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36.xml"/><Relationship Id="rId13" Type="http://schemas.openxmlformats.org/officeDocument/2006/relationships/slideMaster" Target="slideMasters/slideMaster9.xml"/><Relationship Id="rId57" Type="http://schemas.openxmlformats.org/officeDocument/2006/relationships/font" Target="fonts/Garamond-italic.fntdata"/><Relationship Id="rId12" Type="http://schemas.openxmlformats.org/officeDocument/2006/relationships/slideMaster" Target="slideMasters/slideMaster8.xml"/><Relationship Id="rId56" Type="http://schemas.openxmlformats.org/officeDocument/2006/relationships/font" Target="fonts/Garamond-bold.fntdata"/><Relationship Id="rId15" Type="http://schemas.openxmlformats.org/officeDocument/2006/relationships/slideMaster" Target="slideMasters/slideMaster11.xml"/><Relationship Id="rId59" Type="http://schemas.openxmlformats.org/officeDocument/2006/relationships/font" Target="fonts/Tahoma-regular.fntdata"/><Relationship Id="rId14" Type="http://schemas.openxmlformats.org/officeDocument/2006/relationships/slideMaster" Target="slideMasters/slideMaster10.xml"/><Relationship Id="rId58" Type="http://schemas.openxmlformats.org/officeDocument/2006/relationships/font" Target="fonts/Garamond-boldItalic.fntdata"/><Relationship Id="rId17" Type="http://schemas.openxmlformats.org/officeDocument/2006/relationships/slideMaster" Target="slideMasters/slideMaster13.xml"/><Relationship Id="rId16" Type="http://schemas.openxmlformats.org/officeDocument/2006/relationships/slideMaster" Target="slideMasters/slideMaster12.xml"/><Relationship Id="rId19" Type="http://schemas.openxmlformats.org/officeDocument/2006/relationships/slide" Target="slides/slide1.xml"/><Relationship Id="rId1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" type="subTitle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Font typeface="Noto Sans Symbols"/>
              <a:buNone/>
              <a:defRPr sz="28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8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7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7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2" name="Google Shape;152;p57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7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59"/>
          <p:cNvSpPr txBox="1"/>
          <p:nvPr>
            <p:ph idx="1" type="body"/>
          </p:nvPr>
        </p:nvSpPr>
        <p:spPr>
          <a:xfrm rot="5400000">
            <a:off x="2306638" y="-249237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59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9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1"/>
          <p:cNvSpPr txBox="1"/>
          <p:nvPr>
            <p:ph type="title"/>
          </p:nvPr>
        </p:nvSpPr>
        <p:spPr>
          <a:xfrm rot="5400000">
            <a:off x="4731544" y="2175669"/>
            <a:ext cx="585311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61"/>
          <p:cNvSpPr txBox="1"/>
          <p:nvPr>
            <p:ph idx="1" type="body"/>
          </p:nvPr>
        </p:nvSpPr>
        <p:spPr>
          <a:xfrm rot="5400000">
            <a:off x="540544" y="194469"/>
            <a:ext cx="5853112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61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1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0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2" type="body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6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abela" type="tbl">
  <p:cSld name="TAB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8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8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1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51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3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53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53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53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53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3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5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68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80"/>
              <a:buChar char="■"/>
              <a:defRPr sz="3200"/>
            </a:lvl1pPr>
            <a:lvl2pPr indent="-33528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❑"/>
              <a:defRPr sz="2000"/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55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55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5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0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5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1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14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theme" Target="../theme/theme9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4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/>
          <p:nvPr/>
        </p:nvSpPr>
        <p:spPr>
          <a:xfrm>
            <a:off x="609600" y="1219200"/>
            <a:ext cx="7924800" cy="9144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7;p37"/>
          <p:cNvCxnSpPr/>
          <p:nvPr/>
        </p:nvCxnSpPr>
        <p:spPr>
          <a:xfrm>
            <a:off x="1981200" y="3962400"/>
            <a:ext cx="651192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" name="Google Shape;8;p3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7"/>
          <p:cNvSpPr txBox="1"/>
          <p:nvPr>
            <p:ph idx="11" type="ftr"/>
          </p:nvPr>
        </p:nvSpPr>
        <p:spPr>
          <a:xfrm>
            <a:off x="3124200" y="624363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54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5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9" name="Google Shape;129;p5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54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5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54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6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56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4" name="Google Shape;144;p56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56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56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8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58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5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9" name="Google Shape;159;p5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58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5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58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60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6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3" name="Google Shape;173;p6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60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6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60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39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3" name="Google Shape;23;p39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9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41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4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1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41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43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4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9" name="Google Shape;49;p4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3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5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45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4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4" name="Google Shape;64;p4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45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4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5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7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47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4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7" name="Google Shape;77;p4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7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7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9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8" name="Google Shape;88;p49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9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4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9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9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49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50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5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8" name="Google Shape;98;p5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50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5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50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2"/>
          <p:cNvSpPr/>
          <p:nvPr/>
        </p:nvSpPr>
        <p:spPr>
          <a:xfrm>
            <a:off x="381000" y="228600"/>
            <a:ext cx="8229600" cy="60960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52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5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Google Shape;112;p52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242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405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52"/>
          <p:cNvSpPr txBox="1"/>
          <p:nvPr>
            <p:ph idx="10" type="dt"/>
          </p:nvPr>
        </p:nvSpPr>
        <p:spPr>
          <a:xfrm>
            <a:off x="457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52"/>
          <p:cNvSpPr txBox="1"/>
          <p:nvPr>
            <p:ph idx="12" type="sldNum"/>
          </p:nvPr>
        </p:nvSpPr>
        <p:spPr>
          <a:xfrm>
            <a:off x="6553200" y="624363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 txBox="1"/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Garamond"/>
              <a:buNone/>
            </a:pPr>
            <a:r>
              <a:rPr b="0" i="0" lang="en-US" sz="50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Organiczne zaburzenia –otępienia </a:t>
            </a:r>
            <a:endParaRPr/>
          </a:p>
        </p:txBody>
      </p:sp>
      <p:sp>
        <p:nvSpPr>
          <p:cNvPr id="188" name="Google Shape;188;p1"/>
          <p:cNvSpPr txBox="1"/>
          <p:nvPr>
            <p:ph idx="1" type="subTitle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2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dr hab. n. med. Tadeusz Pietras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II Klinika Instytutu Psychiatrii i Neurologii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Przebieg- od kilu do kilkunastu lat </a:t>
            </a:r>
            <a:endParaRPr/>
          </a:p>
        </p:txBody>
      </p:sp>
      <p:sp>
        <p:nvSpPr>
          <p:cNvPr id="246" name="Google Shape;246;p1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Zaczyna się jako MCI- łagodne zaburzenia funkcji poznawczych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Pojawia się gubienie rzeczy, powtarzanie pytań, krótkotrwałe zapamiętywanie czynności, brak możliwości dokończenia opowiadania, gubienie się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Pojawia się dezorientacja allopsychiczna przy prawidłowej autopsychicznej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Zaburzeniu ulega potem orientacja autopsychiczna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Rozwija się afazja, chory przestaje chodzić, umiera z powodu odleżyn i braku komunikacji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11"/>
          <p:cNvGraphicFramePr/>
          <p:nvPr/>
        </p:nvGraphicFramePr>
        <p:xfrm>
          <a:off x="0" y="1284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{3F9F1CB6-B39A-4E22-8A07-15D902D4F7D5}</a:tableStyleId>
              </a:tblPr>
              <a:tblGrid>
                <a:gridCol w="1828800"/>
                <a:gridCol w="2378075"/>
                <a:gridCol w="2468550"/>
                <a:gridCol w="2468550"/>
              </a:tblGrid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Zaburzenia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Faza 1 Otępienie łagodne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Faza 2 Otępienie średnio zaawansowane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Faza 3 Otępienie bardzo zaawansowane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</a:tr>
              <a:tr h="70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 Pamięci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Częste powtarzanie np. pytań, zapominanie niedawnych wydarzeń, słabe lub zniesione przypominanie dowolne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Niemożność przypominania, bardzo uszkodzone rozpoznawanie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 ma ani możliwości przypominania ani rozpoznawania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Językowe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Trudności w odnajdywaniu słów. Nie stwierdza się zaburzeń w rozumieniu mowy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Częste trudności w odnajdywaniu słów. Początkowe trudności w rozumieniu mowy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Bardzo ubogi zasób słów i brak rozumienia mowy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 Wzrokowo-przestrzenne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Niewielkie zaburzenia w poruszaniu się w przestrzeni i trudności w rysowaniu konstrukcyjnym, ale nie zasadnicze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Musi poruszać się poza domem z drugą osobą, wyraźne zaburzenia w rysowaniu konstrukcyjnym, pierwsze problemy z ubieraniem się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Niemożność trafienia do własnego domu, rysowania ani kopiowania i samodzielnego ubierania się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 Wykonawcze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Niewielkie trudności w zarządzaniu pieniędzmi, zakupach, ocenie sytuacji, niewielkie błędy w liczeniu i sprawności umysłowej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Niemożność zarządzania pieniędzmi, podejmowania złożonych decyzji, wyraźne zaburzenia w liczeniu i sprawności umysłowej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Apatia, niemożność wykonywania codziennych czynności toaletowych, dbania o osobistą higienę, niektórzy chorzy mogą być pobudzeni drażliwi i agresywni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 Zachowania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Bez zmian osobowości, albo tylko niewielkie odchylenia, apatia, depresja, drażliwość, obojętność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Apatia, obojętność, u niektórych chorych bardzo duża drażliwość, niepokój i nasilona depresja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Apatia, obojętność, u niektórych chorych bardzo duża drażliwość, niepokój i depresja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 Ruchowe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Objawy parkinsonowskie słabo wyrażone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Niewielkie objawy parkinsonowskie albo zespół parkinsonowski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Niewielkie objawy parkinsonowskie albo zespół parkinsonowski. Mogą być napady padaczkowe, mioklonie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/>
          <p:nvPr/>
        </p:nvSpPr>
        <p:spPr>
          <a:xfrm>
            <a:off x="3143250" y="25717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765175"/>
            <a:ext cx="77724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3138487" y="26289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1268412"/>
            <a:ext cx="73152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Diagnostyka otępień </a:t>
            </a:r>
            <a:endParaRPr/>
          </a:p>
        </p:txBody>
      </p:sp>
      <p:sp>
        <p:nvSpPr>
          <p:cNvPr id="269" name="Google Shape;269;p1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Kryteria kliniczne ICD-10/ DSM-V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Tomografia komputerowa głowy lub rezonans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Użycie testów neuropsychologicznych lub prostych metod neuropsychologicznych użytecznych w diagnozie otępień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Oznaczenie stężenia witaminy B12 i kwasu foliowego 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Narzędzia neuropsychologicznej oceny otepień</a:t>
            </a:r>
            <a:endParaRPr/>
          </a:p>
        </p:txBody>
      </p:sp>
      <p:sp>
        <p:nvSpPr>
          <p:cNvPr id="275" name="Google Shape;275;p15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Dla wszystkich: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MMSE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Rysowania Zegara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MOKA  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ADAS-Cog </a:t>
            </a:r>
            <a:endParaRPr/>
          </a:p>
        </p:txBody>
      </p:sp>
      <p:sp>
        <p:nvSpPr>
          <p:cNvPr id="276" name="Google Shape;276;p15"/>
          <p:cNvSpPr txBox="1"/>
          <p:nvPr>
            <p:ph idx="1" type="body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Dla psychologów: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Pamięci Wzrokowej Bentona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WAIS-R (PL)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Inne narzędzia neuropsychologiczne 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w chorobie Alzheimera</a:t>
            </a:r>
            <a:endParaRPr/>
          </a:p>
        </p:txBody>
      </p:sp>
      <p:sp>
        <p:nvSpPr>
          <p:cNvPr id="282" name="Google Shape;282;p16"/>
          <p:cNvSpPr txBox="1"/>
          <p:nvPr>
            <p:ph idx="1" type="body"/>
          </p:nvPr>
        </p:nvSpPr>
        <p:spPr>
          <a:xfrm>
            <a:off x="457200" y="1600200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Czynniki ryzyka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pewne- wiek, zespół Downa, </a:t>
            </a:r>
            <a:r>
              <a:rPr b="0" i="0" lang="en-US" sz="2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obciążenie dziedziczne</a:t>
            </a: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apolipoproteina epsilon 4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prawdopodobne- płeć żeńska, urazy głowy, czynniki naczyniowe, zespół Downa w rodzinie</a:t>
            </a:r>
            <a:endParaRPr/>
          </a:p>
          <a:p>
            <a:pPr indent="-325437" lvl="1" marL="669925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❑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Inne- depresja, alkoholizm, niskie wykształcenie, glin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1 % stanowią przypadki rodzinne- genetyczne, najczęściej w otępieniu o wczesnym początku- mutacje w białku prekursorowym amyloidu, mutacje w presenilinie pierwszej i presenilinie drugiej  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 txBox="1"/>
          <p:nvPr/>
        </p:nvSpPr>
        <p:spPr>
          <a:xfrm>
            <a:off x="2514600" y="17764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9144000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Choroba Alzheimera- odkładanie się złogów amyloidu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482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0"/>
            <a:ext cx="449580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 txBox="1"/>
          <p:nvPr/>
        </p:nvSpPr>
        <p:spPr>
          <a:xfrm>
            <a:off x="669925" y="4613275"/>
            <a:ext cx="741521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Blaszka amyloidowa- barwiona metodą Bielschowsky`ego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metodą immunohistochemiczną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/>
          <p:nvPr>
            <p:ph type="title"/>
          </p:nvPr>
        </p:nvSpPr>
        <p:spPr>
          <a:xfrm>
            <a:off x="457200" y="325437"/>
            <a:ext cx="8229600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w przebiegu rozsianych ciał Lewye`go (DLB)  i w chorobie Parkinsona </a:t>
            </a:r>
            <a:endParaRPr/>
          </a:p>
        </p:txBody>
      </p:sp>
      <p:sp>
        <p:nvSpPr>
          <p:cNvPr id="302" name="Google Shape;302;p19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Złogi zbudowane są z białka </a:t>
            </a:r>
            <a:r>
              <a:rPr b="1" i="0" lang="en-US" sz="21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alfa-synukleiny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Obecność towarzyszących objawów pozapiramidowych parkinsonowskich- 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sztywność mięśniowa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retropulsja i propulsja, uboga mimika, </a:t>
            </a:r>
            <a:r>
              <a:rPr b="1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drżenie mieśniowe, </a:t>
            </a: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maskowata twarz, mikrografia, brak ruchów balicznych kończyn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Obecność zwiewnych omamów i urojeń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Obecność samoistnych upadków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Falujący przebieg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Obie choroby to manifestacja tego samego procesu: w chorobie Parkionsona objawy neurologiczne wyprzedzają objawy psychiatryczne, w DLB odwrotnie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"/>
          <p:cNvSpPr txBox="1"/>
          <p:nvPr>
            <p:ph idx="4294967295" type="title"/>
          </p:nvPr>
        </p:nvSpPr>
        <p:spPr>
          <a:xfrm>
            <a:off x="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Paradygmat organiczności </a:t>
            </a:r>
            <a:endParaRPr/>
          </a:p>
        </p:txBody>
      </p:sp>
      <p:sp>
        <p:nvSpPr>
          <p:cNvPr id="194" name="Google Shape;194;p2"/>
          <p:cNvSpPr txBox="1"/>
          <p:nvPr/>
        </p:nvSpPr>
        <p:spPr>
          <a:xfrm>
            <a:off x="684212" y="2133600"/>
            <a:ext cx="3529012" cy="12239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Uszkodzenie mózgu powstałe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 życiu dorosłym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"/>
          <p:cNvCxnSpPr/>
          <p:nvPr/>
        </p:nvCxnSpPr>
        <p:spPr>
          <a:xfrm>
            <a:off x="4211637" y="3213100"/>
            <a:ext cx="1008062" cy="7191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6" name="Google Shape;196;p2"/>
          <p:cNvSpPr txBox="1"/>
          <p:nvPr/>
        </p:nvSpPr>
        <p:spPr>
          <a:xfrm>
            <a:off x="5219700" y="3500437"/>
            <a:ext cx="2736850" cy="115252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Deficyty funkcji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poznawczych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emocjonalnych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"/>
          <p:cNvCxnSpPr/>
          <p:nvPr/>
        </p:nvCxnSpPr>
        <p:spPr>
          <a:xfrm flipH="1">
            <a:off x="3059112" y="4508500"/>
            <a:ext cx="2233612" cy="10080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8" name="Google Shape;198;p2"/>
          <p:cNvSpPr txBox="1"/>
          <p:nvPr/>
        </p:nvSpPr>
        <p:spPr>
          <a:xfrm>
            <a:off x="539750" y="5445125"/>
            <a:ext cx="2519362" cy="93662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F00-F09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828800"/>
            <a:ext cx="492442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/>
        </p:nvSpPr>
        <p:spPr>
          <a:xfrm>
            <a:off x="1584325" y="498475"/>
            <a:ext cx="46005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Ciała Lewy`ego w mózgowiu osoby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zmarłej z powodu otępienia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czołowo-skroniowe</a:t>
            </a:r>
            <a:endParaRPr/>
          </a:p>
        </p:txBody>
      </p:sp>
      <p:sp>
        <p:nvSpPr>
          <p:cNvPr id="314" name="Google Shape;314;p2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Zanikają płaty czołowe na skutek patologii białka tau cytoszkieletu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Część przypadków przebiega pod postacią odkładania się złogów o charakterze ciałem Picka, część bez istotnych zmian neuropatologicznych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Zanikają najpierw płaty czołowe potem skroniowe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pierwszym planie przed wystąpieniem zaburzeń funkcji poznawczych pojawiają się zaburzenia osobowości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Mogą w czasie rozwoju tej postaci otępienia rozwinąć się niezwykłe zdolności (zespół sawanta)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Otępienie to nie reaguje na leki</a:t>
            </a:r>
            <a:endParaRPr/>
          </a:p>
          <a:p>
            <a:pPr indent="-235584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90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czołowo-skroniowe</a:t>
            </a:r>
            <a:endParaRPr/>
          </a:p>
        </p:txBody>
      </p:sp>
      <p:sp>
        <p:nvSpPr>
          <p:cNvPr id="320" name="Google Shape;320;p22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Obniżenie krytycyzmu, rozhamowanie, hiperoralność, stereotypie i perseweracje, echolalia  obojętność emocjonalna, odruchy prymitywne i nieotrzymanie moczu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Wiele postaci klinicznych: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postać typowa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afazja postępująca niefluentna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afazja postępująca fluentna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19200"/>
            <a:ext cx="70866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 txBox="1"/>
          <p:nvPr/>
        </p:nvSpPr>
        <p:spPr>
          <a:xfrm>
            <a:off x="1431925" y="269875"/>
            <a:ext cx="596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Ciałka Picka w otępieniu czołowo-skroniowym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/>
        </p:nvSpPr>
        <p:spPr>
          <a:xfrm>
            <a:off x="3138487" y="25336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1566862"/>
            <a:ext cx="7632700" cy="476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Niezwykłe zdolności plastyczne- zespół sawanta</a:t>
            </a: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type="title"/>
          </p:nvPr>
        </p:nvSpPr>
        <p:spPr>
          <a:xfrm>
            <a:off x="457200" y="542925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naczyniowe</a:t>
            </a:r>
            <a:endParaRPr/>
          </a:p>
        </p:txBody>
      </p:sp>
      <p:sp>
        <p:nvSpPr>
          <p:cNvPr id="339" name="Google Shape;339;p2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Rozwija się na skutek miażdżycy tętnic mózgowych i jej powikłań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Może mieć przebieg ostry- otępienie (poudarowe), lub przewlekły (wielozawałowe)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Skokowy przebieg- nagłe pogorszenia funkcji poznawczych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Obecność ognisk niedokrwiennych w badaniu tomograficznym lub w rezonansie megnetycznym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Czynniki ryzyka otępienia naczyniowego</a:t>
            </a:r>
            <a:endParaRPr/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457200" y="1600200"/>
            <a:ext cx="4033837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Nadciśnienie tętnicze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Hipercholesterolemia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Hipertriglicerydemia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Lipoproteina 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Niskie stężenie lipoprotein HDL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Nietolerancja glukozy i cukrzyca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Homocysteinemia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Zespół uzależnienia od nikotyny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0" sz="2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4652962" y="1600200"/>
            <a:ext cx="4033837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Nadwaga i otyłość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Niska aktywność ruchowa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Dieta bogata w tłuszcze nasycone i uboga w błonnik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Choroba zakrzepowo-zatorowa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Miażdżyca tętnic innych narządów w tym </a:t>
            </a:r>
            <a:r>
              <a:rPr b="1" i="0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niewydolność tętnic podstawnych mózgu i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choroba niedokrwienna serca</a:t>
            </a:r>
            <a:endParaRPr/>
          </a:p>
          <a:p>
            <a:pPr indent="-2603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457200" y="542925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naczyniowe</a:t>
            </a:r>
            <a:endParaRPr/>
          </a:p>
        </p:txBody>
      </p:sp>
      <p:sp>
        <p:nvSpPr>
          <p:cNvPr id="352" name="Google Shape;352;p2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1" i="0" lang="en-US" sz="3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Zapadalność na udary w Polsce wynosi od 550 do 840 na 100 000 mieszkańców i nadal wzrasta!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nadciśnienie choruje 30 % społeczeństwa na nikotynizm w chwili obecnej około 50 %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 każdy udar doprowadza do rozwoju otępienia, każdy udar wywołuje powstawanie deficytów neuropsychologicznych  !!!</a:t>
            </a:r>
            <a:endParaRPr/>
          </a:p>
          <a:p>
            <a:pPr indent="-219075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50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457200" y="322637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Choroba Creutzfeldta-Jakoba</a:t>
            </a:r>
            <a:endParaRPr/>
          </a:p>
        </p:txBody>
      </p:sp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Istnieją dwie postacie- sporadyczna najczęściej dziedziczona i postać zakaźna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Obie postacie wywołane są nukleacją białka PrP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Nukleacja w postaci sporadycznej wywołana jest mutacją, w postaci zakaźnej dostaniem się do mózgu patologicznej cząsteczki PrP pochodzenia zwierzęcego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idx="4294967295" type="title"/>
          </p:nvPr>
        </p:nvSpPr>
        <p:spPr>
          <a:xfrm>
            <a:off x="0" y="423862"/>
            <a:ext cx="822960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ramond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Pierwszą postacią zakaźnych amyloidoz mózgowych była Kuru u plemienia Fore na nowej Gwinei</a:t>
            </a: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3143250" y="240506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050" y="2206625"/>
            <a:ext cx="5721350" cy="4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Paradygmat organiczności</a:t>
            </a:r>
            <a:endParaRPr/>
          </a:p>
        </p:txBody>
      </p:sp>
      <p:sp>
        <p:nvSpPr>
          <p:cNvPr id="204" name="Google Shape;204;p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Kluczowe znaczenie pomocnicze ma badanie </a:t>
            </a:r>
            <a:r>
              <a:rPr b="1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nueropsychologiczne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Musi powstać przy  wcześniejszym względnie dobrym funkcjonowaniu człowieka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Rozwija się na skutek uszkodzenia mózgu (uraz, udar, guz, choroba organiczna, zatrucie, zły stan ogólnoustrojowy)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/>
          <p:nvPr>
            <p:ph type="title"/>
          </p:nvPr>
        </p:nvSpPr>
        <p:spPr>
          <a:xfrm>
            <a:off x="457200" y="423862"/>
            <a:ext cx="8229600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Garamond"/>
              <a:buNone/>
            </a:pPr>
            <a:r>
              <a:rPr b="0" i="0" lang="en-US" sz="19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Potem opisano`` chorobę szalonych krów`` czyli wariant choroby Creutzfeldta-Jakoba </a:t>
            </a: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</p:txBody>
      </p:sp>
      <p:sp>
        <p:nvSpPr>
          <p:cNvPr id="371" name="Google Shape;371;p30"/>
          <p:cNvSpPr txBox="1"/>
          <p:nvPr/>
        </p:nvSpPr>
        <p:spPr>
          <a:xfrm>
            <a:off x="3138487" y="25717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828800"/>
            <a:ext cx="6781800" cy="405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0"/>
          <p:cNvSpPr txBox="1"/>
          <p:nvPr/>
        </p:nvSpPr>
        <p:spPr>
          <a:xfrm>
            <a:off x="669925" y="6289675"/>
            <a:ext cx="6219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Trendy epidemiologiczne zachorowań we Francji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Porównanie kliniki otępień </a:t>
            </a:r>
            <a:endParaRPr/>
          </a:p>
        </p:txBody>
      </p:sp>
      <p:graphicFrame>
        <p:nvGraphicFramePr>
          <p:cNvPr id="379" name="Google Shape;379;p31"/>
          <p:cNvGraphicFramePr/>
          <p:nvPr/>
        </p:nvGraphicFramePr>
        <p:xfrm>
          <a:off x="611187" y="14843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{3F9F1CB6-B39A-4E22-8A07-15D902D4F7D5}</a:tableStyleId>
              </a:tblPr>
              <a:tblGrid>
                <a:gridCol w="1944675"/>
                <a:gridCol w="1655750"/>
                <a:gridCol w="2089150"/>
                <a:gridCol w="2360600"/>
                <a:gridCol w="207950"/>
              </a:tblGrid>
              <a:tr h="93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Choroba Alzheimera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Otępienie czołowo-skroniowe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Choroba rozsianych Ciał Lewy`ego i otępienie w chorobie Parkinsona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Otępienie naczyniowe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1.Brak zaburzeń zachowania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Wczesne występowanie deficytów poznawczych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Długotrwałe zachowanie krytycyzmu 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Pierwszym objawem jest  neuropsychologiczny zespół czołowy z rozhamowaniem i organicznymi zaburzeniami osobowości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Brak reakcji na leki prokognitywne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Wczesny brak krytycyzmu i zaburzenia zachowania 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Objawy pozapiramidowe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Częste upadki samoistne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Przemijające omamy wzrokowe i urojenia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Nadwrazliwość na neuroleptyki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1.Czynniki naczyniowe w wywiadzie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Przebieg skokowy z gwałtownymi pogorszeniami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Często wystąpienie po udarze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Obecność ogniskowych objawów neurologicznych (niedowłady, odruch babińskiego)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Leczenie otępień</a:t>
            </a:r>
            <a:endParaRPr/>
          </a:p>
        </p:txBody>
      </p:sp>
      <p:sp>
        <p:nvSpPr>
          <p:cNvPr id="385" name="Google Shape;385;p32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Wielokierunkowe: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farmakoterapia,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rehabilitacja neuropsychologiczna,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wspieranie systemu rodzinnego zwłaszcza opiekunów, 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rozwiązania z zakresu psychiatrii środowiskowej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Leki prokognitywne</a:t>
            </a:r>
            <a:endParaRPr/>
          </a:p>
        </p:txBody>
      </p:sp>
      <p:sp>
        <p:nvSpPr>
          <p:cNvPr id="391" name="Google Shape;391;p3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Inhibitory acetylocholinoesterazy: </a:t>
            </a:r>
            <a:r>
              <a:rPr b="0" i="0" lang="en-US" sz="3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donepezil, rywastygmina</a:t>
            </a: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galantamina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Memantyna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(preparaty Miłorzębu)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idx="4294967295" type="title"/>
          </p:nvPr>
        </p:nvSpPr>
        <p:spPr>
          <a:xfrm>
            <a:off x="59775" y="201637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Powikłania otępienia</a:t>
            </a:r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1979612" y="1341437"/>
            <a:ext cx="2952750" cy="16557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Uszkodzenie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mózgowia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1476375" y="3573462"/>
            <a:ext cx="1871662" cy="12239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5580062" y="2636837"/>
            <a:ext cx="3563937" cy="180022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1619250" y="4024312"/>
            <a:ext cx="1368425" cy="6413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Otępienie F00-F04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5919787" y="2655887"/>
            <a:ext cx="32448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*Łagodne zaburzenia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procesów poznawczych F06.7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*Zespoły deficytów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neuropsychologicznych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684212" y="5157787"/>
            <a:ext cx="3240087" cy="12239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Zespół majaczeniowy F05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427537" y="4652962"/>
            <a:ext cx="4248150" cy="172878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Halucynoza organiczna  F06.0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Organiczna katatonia F06.1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Organiczne zaburzenia urojeniowe F06.2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Organiczne zaburzenia afektywne  F06.3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179387" y="2205037"/>
            <a:ext cx="1223962" cy="10080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Choroby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ciężkie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611187" y="3213100"/>
            <a:ext cx="431800" cy="20161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2627312" y="4508500"/>
            <a:ext cx="485775" cy="9763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2627312" y="2565400"/>
            <a:ext cx="431800" cy="136842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4643437" y="2636837"/>
            <a:ext cx="1152525" cy="4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3203575" y="4652962"/>
            <a:ext cx="1439862" cy="2889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5940425" y="4149725"/>
            <a:ext cx="576262" cy="71913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258887" y="2708275"/>
            <a:ext cx="865187" cy="2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Kliniczne cechy majaczenia </a:t>
            </a:r>
            <a:endParaRPr/>
          </a:p>
        </p:txBody>
      </p:sp>
      <p:sp>
        <p:nvSpPr>
          <p:cNvPr id="417" name="Google Shape;417;p3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Majaczenie występuje u ok. 15 % hospitalizowanych na oddziałach chorób wewnętrznych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Zespół majaczeniowy </a:t>
            </a:r>
            <a:endParaRPr/>
          </a:p>
        </p:txBody>
      </p:sp>
      <p:sp>
        <p:nvSpPr>
          <p:cNvPr id="423" name="Google Shape;423;p36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50 % przypadków otępienia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50 % przypadków ciężka choroba ogólnoustrojowa nałożona na niewielkie uszkodzenie mózgowia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Jest ostrym zespołem psychotycznym o złym rokowaniu (50 % zgonów)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Garamond"/>
              <a:buNone/>
            </a:pP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Łagodne zaburzenia funkcji poznawczych MCI (</a:t>
            </a:r>
            <a:r>
              <a:rPr b="0" i="1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mild cognitive impairement</a:t>
            </a:r>
            <a:r>
              <a:rPr b="0" i="0" lang="en-US" sz="38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)  F06.7</a:t>
            </a:r>
            <a:endParaRPr/>
          </a:p>
        </p:txBody>
      </p:sp>
      <p:sp>
        <p:nvSpPr>
          <p:cNvPr id="210" name="Google Shape;210;p4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Times New Roman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Chory funkcjonuje dobrze, skarży się na subiektywne zaburzenia pamięci (MMSE 23-26)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Times New Roman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badaniu neuropsychologicznym cechy organicznego uszkodzenia mózgu bez kryteriów otępienia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Times New Roman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Występuje u 60 % ludzi po 65 roku życia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Times New Roman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5-15 % w ciągu 4 lat pojawi się otępienie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Times New Roman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7-27 % wystąpią organiczne zaburzenia nastroju F06.3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690"/>
              <a:buFont typeface="Noto Sans Symbols"/>
              <a:buChar char="■"/>
            </a:pP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Postać </a:t>
            </a:r>
            <a:r>
              <a:rPr i="0" lang="en-US" sz="2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amnetyczna</a:t>
            </a: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0" lang="en-US" sz="2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uogóniona</a:t>
            </a: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 </a:t>
            </a:r>
            <a:r>
              <a:rPr i="0" lang="en-US" sz="2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wybiórcza</a:t>
            </a:r>
            <a:r>
              <a:rPr i="0" lang="en-US" sz="2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MCI</a:t>
            </a: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Otępienie F00-F03 </a:t>
            </a:r>
            <a:endParaRPr/>
          </a:p>
        </p:txBody>
      </p:sp>
      <p:sp>
        <p:nvSpPr>
          <p:cNvPr id="216" name="Google Shape;216;p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Jest to znaczne upośledzenie pamięci i innych procesów poznawczych w stopniu zaburzającym codzienne czynności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Zaburzenie musi trwać minimum 6 miesięcy według ICD-10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Podział otępień </a:t>
            </a:r>
            <a:endParaRPr/>
          </a:p>
        </p:txBody>
      </p:sp>
      <p:sp>
        <p:nvSpPr>
          <p:cNvPr id="222" name="Google Shape;222;p6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F00- otępienie w chorobie Alzheimera (obejmuje także otępienie w chorobie rozsianych ciał Lewyego)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F01- otępienie naczyniowe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365"/>
              <a:buFont typeface="Noto Sans Symbols"/>
              <a:buChar char="■"/>
            </a:pPr>
            <a:r>
              <a:rPr b="0" i="0" lang="en-US" sz="2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F02- otępienie w chorobach klasyfikowanych gdzie indziej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F02.0 otępienie w chorobie Picka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F02.1 otępienie w chorobie Creutzfeldta-Jakoba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F02.2 otępienie w chorobie Huntingtona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F02.3 otępienie w chorobie Parkinsona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F02.4 otępienie w chorobie nabytego upośledzenia odporności (HIV)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❑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F02.8 otępienie w innych chorobach, klasyfikowanych gdzie indziej (np. wodogłowie normotensyjne, choroba neuronu ruchowego, choroba Wilsona) </a:t>
            </a:r>
            <a:endParaRPr/>
          </a:p>
          <a:p>
            <a:pPr indent="-325437" lvl="1" marL="669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Epidemiologia otępień</a:t>
            </a:r>
            <a:endParaRPr/>
          </a:p>
        </p:txBody>
      </p:sp>
      <p:sp>
        <p:nvSpPr>
          <p:cNvPr id="228" name="Google Shape;228;p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 populacji ogólnej 1-2 %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 grupie wiekowej: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60-64		1 %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65-69		2 %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70-74		4%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75-79		8%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80-84		16%</a:t>
            </a:r>
            <a:endParaRPr/>
          </a:p>
          <a:p>
            <a:pPr indent="-325436" lvl="1" marL="669925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 i więcej	35-45 %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457200" y="277812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aramond"/>
              <a:buNone/>
            </a:pPr>
            <a:r>
              <a:rPr b="0" i="0" lang="en-US" sz="4200" u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Epidemiologia otępień</a:t>
            </a:r>
            <a:endParaRPr/>
          </a:p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Choroba Alzheimera 40-70 %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Otępienie z ciałami Lewy`ego i otepienie w chorobie Parkinsona 20 %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Otępienie czołowo-skroniowe 12,5 %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Otępienie naczyniowe 7-15 % przypadków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/>
          <p:nvPr/>
        </p:nvSpPr>
        <p:spPr>
          <a:xfrm>
            <a:off x="0" y="43275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0" name="Google Shape;240;p9"/>
          <p:cNvGraphicFramePr/>
          <p:nvPr/>
        </p:nvGraphicFramePr>
        <p:xfrm>
          <a:off x="0" y="11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{3F9F1CB6-B39A-4E22-8A07-15D902D4F7D5}</a:tableStyleId>
              </a:tblPr>
              <a:tblGrid>
                <a:gridCol w="3017825"/>
                <a:gridCol w="3017825"/>
                <a:gridCol w="3108325"/>
              </a:tblGrid>
              <a:tr h="51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052443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400"/>
                        <a:buFont typeface="Tahoma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Kryteria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400"/>
                        <a:buFont typeface="Tahoma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DSM-V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2443"/>
                        </a:buClr>
                        <a:buSzPts val="1400"/>
                        <a:buFont typeface="Tahoma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52443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ICD-10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D9C0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Definicja podstawowego objawu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Deficyt licznych funkcji poznawczych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Otępienie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Przebieg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Stopniowy początek i ciągłe pogarszanie się funkcji poznawczych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Podstępny początek powolne pogorszenie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Zaburzenia pamięci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Obniżenie możliwości w zakresie uczenia się nowych informacji i przypominania sobie poprzednio nauczonych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Deficyt typowo w zakresie: rejestracji, przechowywania pozyskiwania nowych informacji, ale poprzednio wyuczony i znany materiał może także być niemożliwy do odtworzenia, szczególnie w późnych stadiach choroby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Inne objawy niezbędne dla rozpoznania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 rozpoznania potrzebny jest deficyt w zakresie jednej lub więcej funkcji wykonawczych (planowanie, organizacja, abstrakcja), afazji, apraksji, agnozji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Zaburzenia w zakresie myślenia, rozumowania i śledzenia toku nowych idei. </a:t>
                      </a:r>
                      <a:b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Przetwarzanie informacji jest upośledzone, trudności w śledzeniu dwu bodźców na raz w tym samym czasie i trudności w zakresie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Zachowanie, osobowość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Nie dyskutowane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Problemy z myśleniem, inne także nie dyskutowane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Zaburzenia funkcjonowania (codziennego)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Wyraźne pogorszenie w stosunku do poprzednio obserwowanego funkcjonowanie społeczne i zawodowe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homa"/>
                        <a:buNone/>
                      </a:pPr>
                      <a:r>
                        <a:rPr b="1" i="0"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Wymagany jest deficyt możliwości zapamiętywania i w funkcjonowaniu codziennym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0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4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1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5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6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8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7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2_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Krawędź">
  <a:themeElements>
    <a:clrScheme name="Krawędź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2012-02-24T20:14:19Z</dcterms:created>
  <dc:creator>Tadeusz Pietras</dc:creator>
</cp:coreProperties>
</file>